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1"/>
  </p:notesMasterIdLst>
  <p:sldIdLst>
    <p:sldId id="256" r:id="rId2"/>
    <p:sldId id="257" r:id="rId3"/>
    <p:sldId id="266" r:id="rId4"/>
    <p:sldId id="267" r:id="rId5"/>
    <p:sldId id="283" r:id="rId6"/>
    <p:sldId id="284" r:id="rId7"/>
    <p:sldId id="288" r:id="rId8"/>
    <p:sldId id="287" r:id="rId9"/>
    <p:sldId id="291" r:id="rId10"/>
    <p:sldId id="292" r:id="rId11"/>
    <p:sldId id="279" r:id="rId12"/>
    <p:sldId id="270" r:id="rId13"/>
    <p:sldId id="272" r:id="rId14"/>
    <p:sldId id="273" r:id="rId15"/>
    <p:sldId id="274" r:id="rId16"/>
    <p:sldId id="275" r:id="rId17"/>
    <p:sldId id="276" r:id="rId18"/>
    <p:sldId id="282" r:id="rId19"/>
    <p:sldId id="27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0073" autoAdjust="0"/>
  </p:normalViewPr>
  <p:slideViewPr>
    <p:cSldViewPr snapToGrid="0">
      <p:cViewPr varScale="1">
        <p:scale>
          <a:sx n="100" d="100"/>
          <a:sy n="100" d="100"/>
        </p:scale>
        <p:origin x="9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BDC116-9118-41B1-986F-C113A659004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FE3F59-B45A-4BD5-B359-612AFB179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198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Welcome the audience and introduce the project title as Email Order Processing Automation.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Explain that the goal is to transform manual, repetitive tasks into a streamlined digital workflow.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 that the solution is built entirely on a local stack using UiPath, Outlook, and Microsoft Excel.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Introduce the team members Mohamad Mario, Abdelrahman, Azzam, and Essam who contributed to the project.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543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“Here we’re using a </a:t>
            </a:r>
            <a:r>
              <a:rPr lang="en-US" b="1" dirty="0"/>
              <a:t>local-first architecture</a:t>
            </a:r>
            <a:r>
              <a:rPr lang="en-US" dirty="0"/>
              <a:t> — we chose it for speed, reliability, and data security, because sensitive order data never needs to leave the workstation.”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“At the core is </a:t>
            </a:r>
            <a:r>
              <a:rPr lang="en-US" b="1" dirty="0"/>
              <a:t>UiPath Studio</a:t>
            </a:r>
            <a:r>
              <a:rPr lang="en-US" dirty="0"/>
              <a:t>, which we use to build modular, stable automation sequences that are easy to maintain and extend.”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“The bot integrates directly with </a:t>
            </a:r>
            <a:r>
              <a:rPr lang="en-US" b="1" dirty="0"/>
              <a:t>Outlook Classic on the desktop</a:t>
            </a:r>
            <a:r>
              <a:rPr lang="en-US" dirty="0"/>
              <a:t>, so it can monitor the inbox, read unread orders, and route emails without relying on cloud connectors.”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“For tracking, </a:t>
            </a:r>
            <a:r>
              <a:rPr lang="en-US" b="1" dirty="0"/>
              <a:t>Microsoft Excel acts as the local database</a:t>
            </a:r>
            <a:r>
              <a:rPr lang="en-US" dirty="0"/>
              <a:t> — it stores the restock sheet and also keeps audit logs so we can trace what happened for every order.”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“And the key point is: </a:t>
            </a:r>
            <a:r>
              <a:rPr lang="en-US" b="1" dirty="0"/>
              <a:t>all processing runs locally on a Windows 11 machine</a:t>
            </a:r>
            <a:r>
              <a:rPr lang="en-US" dirty="0"/>
              <a:t> — so there’s zero cloud dependency and maximum control over data.”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912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“This slide is about the business logic — we use </a:t>
            </a:r>
            <a:r>
              <a:rPr lang="en-US" b="1" dirty="0"/>
              <a:t>deterministic rules</a:t>
            </a:r>
            <a:r>
              <a:rPr lang="en-US" dirty="0"/>
              <a:t> so high-value orders automatically get prioritized, every time.”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“First, we classify an order as </a:t>
            </a:r>
            <a:r>
              <a:rPr lang="en-US" b="1" dirty="0" err="1"/>
              <a:t>HighPriority</a:t>
            </a:r>
            <a:r>
              <a:rPr lang="en-US" dirty="0"/>
              <a:t> when the order total exceeds a defined price threshold — that’s how we fast-track urgent, high-value requests.”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“Everything else that’s valid and clearly </a:t>
            </a:r>
            <a:r>
              <a:rPr lang="en-US" dirty="0" err="1"/>
              <a:t>parseable</a:t>
            </a:r>
            <a:r>
              <a:rPr lang="en-US" dirty="0"/>
              <a:t> is treated as </a:t>
            </a:r>
            <a:r>
              <a:rPr lang="en-US" b="1" dirty="0"/>
              <a:t>Standard</a:t>
            </a:r>
            <a:r>
              <a:rPr lang="en-US" dirty="0"/>
              <a:t> and processed normally.”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“If something is unclear or incomplete, it’s flagged as </a:t>
            </a:r>
            <a:r>
              <a:rPr lang="en-US" b="1" dirty="0" err="1"/>
              <a:t>NeedInfo</a:t>
            </a:r>
            <a:r>
              <a:rPr lang="en-US" dirty="0"/>
              <a:t> and routed for </a:t>
            </a:r>
            <a:r>
              <a:rPr lang="en-US" b="1" dirty="0"/>
              <a:t>manual review</a:t>
            </a:r>
            <a:r>
              <a:rPr lang="en-US" dirty="0"/>
              <a:t> so we don’t risk bad data entering the system.”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“Then we enforce it operationally with folder routing: emails are automatically sorted into </a:t>
            </a:r>
            <a:r>
              <a:rPr lang="en-US" b="1" dirty="0"/>
              <a:t>Processed</a:t>
            </a:r>
            <a:r>
              <a:rPr lang="en-US" dirty="0"/>
              <a:t>, </a:t>
            </a:r>
            <a:r>
              <a:rPr lang="en-US" b="1" dirty="0"/>
              <a:t>Priority</a:t>
            </a:r>
            <a:r>
              <a:rPr lang="en-US" dirty="0"/>
              <a:t>, or </a:t>
            </a:r>
            <a:r>
              <a:rPr lang="en-US" b="1" dirty="0"/>
              <a:t>Manual Review</a:t>
            </a:r>
            <a:r>
              <a:rPr lang="en-US" dirty="0"/>
              <a:t> folders.”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“The outcome is simple: </a:t>
            </a:r>
            <a:r>
              <a:rPr lang="en-US" b="1" dirty="0"/>
              <a:t>no order gets lost</a:t>
            </a:r>
            <a:r>
              <a:rPr lang="en-US" dirty="0"/>
              <a:t>, and the most valuable orders consistently receive the fastest attention.”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494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“This slide covers delivery and ETA — the goal is transparency, so customers immediately know when to expect fulfillment.”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“The system automatically calculates the ETA by taking today’s date and applying a delivery rule based on the order type.”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“For </a:t>
            </a:r>
            <a:r>
              <a:rPr lang="en-US" b="1" dirty="0"/>
              <a:t>Fast Delivery</a:t>
            </a:r>
            <a:r>
              <a:rPr lang="en-US" dirty="0"/>
              <a:t>, which applies to priority orders, we add a shorter lead time — so high-priority customers get a faster estimated date.”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“For </a:t>
            </a:r>
            <a:r>
              <a:rPr lang="en-US" b="1" dirty="0"/>
              <a:t>Slow Delivery</a:t>
            </a:r>
            <a:r>
              <a:rPr lang="en-US" dirty="0"/>
              <a:t>, we trigger a longer lead time when item quantities are high, to manage expectations realistically.”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“Those ETAs are then automatically inserted into the confirmation email, so the customer gets the estimate instantly without anyone writing it manually.”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“The result is consistent, accurate communication — and that builds customer trust because updates are fast and predictable.”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2180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“This slide is about reliability — the system is designed to be failsafe, with clear exception handling and full logging.”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“If the bot hits an error, it doesn’t stop the whole workflow — the email is isolated into a </a:t>
            </a:r>
            <a:r>
              <a:rPr lang="en-US" b="1" dirty="0"/>
              <a:t>Failed</a:t>
            </a:r>
            <a:r>
              <a:rPr lang="en-US" dirty="0"/>
              <a:t> folder so processing can continue while the issue is investigated.”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“If an order is ambiguous, it’s routed to </a:t>
            </a:r>
            <a:r>
              <a:rPr lang="en-US" b="1" dirty="0" err="1"/>
              <a:t>NeedInfo</a:t>
            </a:r>
            <a:r>
              <a:rPr lang="en-US" dirty="0"/>
              <a:t> for manual review, so we never risk losing data or processing the wrong information.”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“On the file side, every attachment is logged and stored in a </a:t>
            </a:r>
            <a:r>
              <a:rPr lang="en-US" b="1" dirty="0"/>
              <a:t>timestamped subfolder</a:t>
            </a:r>
            <a:r>
              <a:rPr lang="en-US" dirty="0"/>
              <a:t>, so we always have the exact input that was processed.”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“And we maintain an </a:t>
            </a:r>
            <a:r>
              <a:rPr lang="en-US" b="1" dirty="0"/>
              <a:t>Audit Log</a:t>
            </a:r>
            <a:r>
              <a:rPr lang="en-US" dirty="0"/>
              <a:t> that records each transaction with a timestamp, status, and outcome — giving us full traceability end-to-end.”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“Finally, before the bot starts, it runs </a:t>
            </a:r>
            <a:r>
              <a:rPr lang="en-US" b="1" dirty="0"/>
              <a:t>pre-flight checks</a:t>
            </a:r>
            <a:r>
              <a:rPr lang="en-US" dirty="0"/>
              <a:t> to confirm file access and that required applications are ready, which prevents avoidable runtime failures.”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4922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“To close, this slide shows the roadmap — how we can scale the system beyond the current implementation.”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“First, we plan to expand input support by adding OCR, so the bot can process PDF attachments and even scanned order forms.”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“Second, we can build local analytics dashboards from the audit logs — so we can track order volume, processing time, exception rates, and overall efficiency.”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“Third, as usage grows, we can transition from Excel to a local SQLite database to improve data integrity, concurrency, and long-term maintainability.”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“And because the solution is modular, we can also add real-time inventory checks as a future integration — so validation happens automatically during processing.”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9111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“To wrap up, the core benefits are simple: we improve </a:t>
            </a:r>
            <a:r>
              <a:rPr lang="en-US" b="1" dirty="0"/>
              <a:t>efficiency</a:t>
            </a:r>
            <a:r>
              <a:rPr lang="en-US" dirty="0"/>
              <a:t>, reduce </a:t>
            </a:r>
            <a:r>
              <a:rPr lang="en-US" b="1" dirty="0"/>
              <a:t>errors</a:t>
            </a:r>
            <a:r>
              <a:rPr lang="en-US" dirty="0"/>
              <a:t>, and increase </a:t>
            </a:r>
            <a:r>
              <a:rPr lang="en-US" b="1" dirty="0"/>
              <a:t>reliability</a:t>
            </a:r>
            <a:r>
              <a:rPr lang="en-US" dirty="0"/>
              <a:t> through automation.”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“This is professional-grade RPA that runs locally — on a standard desktop — so we get strong performance and control with zero cloud dependency.”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“Thank you for your time — I’ll stop here and open it up for questions.”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“And if it helps, I’m happy to go deeper on the technical implementation, the business logic, or why we chose a local-first approach.”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4299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147E54-3E9A-947A-48B2-7F3CD36B5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0442CC-DEF6-329B-8124-3777300D30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5A2D1BD-18DA-A1C5-1FD5-427EA59282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“To wrap up, the core benefits are simple: we improve </a:t>
            </a:r>
            <a:r>
              <a:rPr lang="en-US" b="1" dirty="0"/>
              <a:t>efficiency</a:t>
            </a:r>
            <a:r>
              <a:rPr lang="en-US" dirty="0"/>
              <a:t>, reduce </a:t>
            </a:r>
            <a:r>
              <a:rPr lang="en-US" b="1" dirty="0"/>
              <a:t>errors</a:t>
            </a:r>
            <a:r>
              <a:rPr lang="en-US" dirty="0"/>
              <a:t>, and increase </a:t>
            </a:r>
            <a:r>
              <a:rPr lang="en-US" b="1" dirty="0"/>
              <a:t>reliability</a:t>
            </a:r>
            <a:r>
              <a:rPr lang="en-US" dirty="0"/>
              <a:t> through automation.”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“This is professional-grade RPA that runs locally — on a standard desktop — so we get strong performance and control with zero cloud dependency.”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“Thank you for your time — I’ll stop here and open it up for questions.”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“And if it helps, I’m happy to go deeper on the technical implementation, the business logic, or why we chose a local-first approach.”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486A1C-9D42-7A93-B7CF-C3A951C0D5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30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“Today, manual order processing is a major bottleneck for the business.”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“We spend too much time opening emails and manually extracting order data.”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“Copying into Excel creates errors — typos, missed lines, wrong quantities.”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“There’s little traceability, so tracking order history is difficult and slow.”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“And in a busy inbox, high-priority orders get buried and responses get delayed.”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/>
              <a:t>“So the impact is speed, accuracy, visibility, and customer responsiveness.”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56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“Now let’s look at the solution: a robust RPA framework that automates the full order lifecycle end-to-end.”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“The bot continuously monitors the inbox and instantly detects new orders by scanning for specific keywords.”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“It then extracts the order details flexibly — whether the content is labeled text, a CSV attachment, or a pipe-delimited format.”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“As soon as the data is captured, it updates the local restock spreadsheet immediately, so inventory stays current.”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“And finally, it automatically sends a confirmation email, so customers get instant feedback that their order was received and processed.”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842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“This slide compares the main ways companies implement automation — and why the approach matters.”</a:t>
            </a:r>
          </a:p>
          <a:p>
            <a:r>
              <a:rPr lang="en-US" dirty="0"/>
              <a:t>“Our RPA solution is about </a:t>
            </a:r>
            <a:r>
              <a:rPr lang="en-US" i="1" dirty="0"/>
              <a:t>meeting the business where it is</a:t>
            </a:r>
            <a:r>
              <a:rPr lang="en-US" dirty="0"/>
              <a:t> — we automate the tools you already use, like Outlook Classic and Excel, without forcing a migration.”</a:t>
            </a:r>
          </a:p>
          <a:p>
            <a:r>
              <a:rPr lang="en-US" dirty="0"/>
              <a:t>“API-based tools like Zapier or Power Automate are popular, but they often struggle with local desktop versions, locked environments, or custom Excel macros.”</a:t>
            </a:r>
          </a:p>
          <a:p>
            <a:r>
              <a:rPr lang="en-US" dirty="0"/>
              <a:t>“Outsourced portals like Ariba or Coupa can work, but they’re expensive — and they force customers to use a separate system just to place an order.”</a:t>
            </a:r>
          </a:p>
          <a:p>
            <a:r>
              <a:rPr lang="en-US" dirty="0"/>
              <a:t>“Custom middleware or EDI is what large enterprises do, but it usually means a big IT budget and months of setup and maintenance.”</a:t>
            </a:r>
          </a:p>
          <a:p>
            <a:r>
              <a:rPr lang="en-US" dirty="0"/>
              <a:t>“The key advantage of RPA is that it can </a:t>
            </a:r>
            <a:r>
              <a:rPr lang="en-US" i="1" dirty="0"/>
              <a:t>act</a:t>
            </a:r>
            <a:r>
              <a:rPr lang="en-US" dirty="0"/>
              <a:t> across disconnected desktop apps like a human — not just detect patterns.”</a:t>
            </a:r>
          </a:p>
          <a:p>
            <a:r>
              <a:rPr lang="en-US" dirty="0"/>
              <a:t>“So overall, RPA gives the best balance of automation power, local security, and low cost.”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385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E7939-E88F-0945-43DF-C04AC3EEE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E243E0-5412-D427-5C3C-E34744AFB0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47326E-3EB6-0D61-FC61-714A6790B9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“This slide compares the main ways companies implement automation — and why the approach matters.”</a:t>
            </a:r>
          </a:p>
          <a:p>
            <a:r>
              <a:rPr lang="en-US" dirty="0"/>
              <a:t>“Our RPA solution is about </a:t>
            </a:r>
            <a:r>
              <a:rPr lang="en-US" i="1" dirty="0"/>
              <a:t>meeting the business where it is</a:t>
            </a:r>
            <a:r>
              <a:rPr lang="en-US" dirty="0"/>
              <a:t> — we automate the tools you already use, like Outlook Classic and Excel, without forcing a migration.”</a:t>
            </a:r>
          </a:p>
          <a:p>
            <a:r>
              <a:rPr lang="en-US" dirty="0"/>
              <a:t>“API-based tools like Zapier or Power Automate are popular, but they often struggle with local desktop versions, locked environments, or custom Excel macros.”</a:t>
            </a:r>
          </a:p>
          <a:p>
            <a:r>
              <a:rPr lang="en-US" dirty="0"/>
              <a:t>“Outsourced portals like Ariba or Coupa can work, but they’re expensive — and they force customers to use a separate system just to place an order.”</a:t>
            </a:r>
          </a:p>
          <a:p>
            <a:r>
              <a:rPr lang="en-US" dirty="0"/>
              <a:t>“Custom middleware or EDI is what large enterprises do, but it usually means a big IT budget and months of setup and maintenance.”</a:t>
            </a:r>
          </a:p>
          <a:p>
            <a:r>
              <a:rPr lang="en-US" dirty="0"/>
              <a:t>“The key advantage of RPA is that it can </a:t>
            </a:r>
            <a:r>
              <a:rPr lang="en-US" i="1" dirty="0"/>
              <a:t>act</a:t>
            </a:r>
            <a:r>
              <a:rPr lang="en-US" dirty="0"/>
              <a:t> across disconnected desktop apps like a human — not just detect patterns.”</a:t>
            </a:r>
          </a:p>
          <a:p>
            <a:r>
              <a:rPr lang="en-US" dirty="0"/>
              <a:t>“So overall, RPA gives the best balance of automation power, local security, and low cost.”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23A646-BA68-32EC-310E-0FE19B8F59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599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6A6017-73C7-EE65-C648-7352FCEB5F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76D53F-6CDE-6195-33CB-7D79C3E976D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0F2D3C5-C42F-855F-6DC2-65DF865306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“This slide compares the main ways companies implement automation — and why the approach matters.”</a:t>
            </a:r>
          </a:p>
          <a:p>
            <a:r>
              <a:rPr lang="en-US" dirty="0"/>
              <a:t>“Our RPA solution is about </a:t>
            </a:r>
            <a:r>
              <a:rPr lang="en-US" i="1" dirty="0"/>
              <a:t>meeting the business where it is</a:t>
            </a:r>
            <a:r>
              <a:rPr lang="en-US" dirty="0"/>
              <a:t> — we automate the tools you already use, like Outlook Classic and Excel, without forcing a migration.”</a:t>
            </a:r>
          </a:p>
          <a:p>
            <a:r>
              <a:rPr lang="en-US" dirty="0"/>
              <a:t>“API-based tools like Zapier or Power Automate are popular, but they often struggle with local desktop versions, locked environments, or custom Excel macros.”</a:t>
            </a:r>
          </a:p>
          <a:p>
            <a:r>
              <a:rPr lang="en-US" dirty="0"/>
              <a:t>“Outsourced portals like Ariba or Coupa can work, but they’re expensive — and they force customers to use a separate system just to place an order.”</a:t>
            </a:r>
          </a:p>
          <a:p>
            <a:r>
              <a:rPr lang="en-US" dirty="0"/>
              <a:t>“Custom middleware or EDI is what large enterprises do, but it usually means a big IT budget and months of setup and maintenance.”</a:t>
            </a:r>
          </a:p>
          <a:p>
            <a:r>
              <a:rPr lang="en-US" dirty="0"/>
              <a:t>“The key advantage of RPA is that it can </a:t>
            </a:r>
            <a:r>
              <a:rPr lang="en-US" i="1" dirty="0"/>
              <a:t>act</a:t>
            </a:r>
            <a:r>
              <a:rPr lang="en-US" dirty="0"/>
              <a:t> across disconnected desktop apps like a human — not just detect patterns.”</a:t>
            </a:r>
          </a:p>
          <a:p>
            <a:r>
              <a:rPr lang="en-US" dirty="0"/>
              <a:t>“So overall, RPA gives the best balance of automation power, local security, and low cost.”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E44CEF-4B3F-601C-F900-6CCBE2294B8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9727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05B71F-B2D0-FC30-46DF-2797B71CB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53A0D6-4E36-8609-ABAA-5C1DC49031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D94506-06C1-4EA8-73B0-8F1069B978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“This slide compares the main ways companies implement automation — and why the approach matters.”</a:t>
            </a:r>
          </a:p>
          <a:p>
            <a:r>
              <a:rPr lang="en-US" dirty="0"/>
              <a:t>“Our RPA solution is about </a:t>
            </a:r>
            <a:r>
              <a:rPr lang="en-US" i="1" dirty="0"/>
              <a:t>meeting the business where it is</a:t>
            </a:r>
            <a:r>
              <a:rPr lang="en-US" dirty="0"/>
              <a:t> — we automate the tools you already use, like Outlook Classic and Excel, without forcing a migration.”</a:t>
            </a:r>
          </a:p>
          <a:p>
            <a:r>
              <a:rPr lang="en-US" dirty="0"/>
              <a:t>“API-based tools like Zapier or Power Automate are popular, but they often struggle with local desktop versions, locked environments, or custom Excel macros.”</a:t>
            </a:r>
          </a:p>
          <a:p>
            <a:r>
              <a:rPr lang="en-US" dirty="0"/>
              <a:t>“Outsourced portals like Ariba or Coupa can work, but they’re expensive — and they force customers to use a separate system just to place an order.”</a:t>
            </a:r>
          </a:p>
          <a:p>
            <a:r>
              <a:rPr lang="en-US" dirty="0"/>
              <a:t>“Custom middleware or EDI is what large enterprises do, but it usually means a big IT budget and months of setup and maintenance.”</a:t>
            </a:r>
          </a:p>
          <a:p>
            <a:r>
              <a:rPr lang="en-US" dirty="0"/>
              <a:t>“The key advantage of RPA is that it can </a:t>
            </a:r>
            <a:r>
              <a:rPr lang="en-US" i="1" dirty="0"/>
              <a:t>act</a:t>
            </a:r>
            <a:r>
              <a:rPr lang="en-US" dirty="0"/>
              <a:t> across disconnected desktop apps like a human — not just detect patterns.”</a:t>
            </a:r>
          </a:p>
          <a:p>
            <a:r>
              <a:rPr lang="en-US" dirty="0"/>
              <a:t>“So overall, RPA gives the best balance of automation power, local security, and low cost.”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1AEEB3-1292-718B-8A95-20BB9B7FF3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58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B931A-D892-0E6D-9034-6686113D94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41EE65-5A8E-51DA-6B29-312B62A30C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8A58C8-5062-B0CF-D4D1-0E94389F40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“This slide compares the main ways companies implement automation — and why the approach matters.”</a:t>
            </a:r>
          </a:p>
          <a:p>
            <a:r>
              <a:rPr lang="en-US" dirty="0"/>
              <a:t>“Our RPA solution is about </a:t>
            </a:r>
            <a:r>
              <a:rPr lang="en-US" i="1" dirty="0"/>
              <a:t>meeting the business where it is</a:t>
            </a:r>
            <a:r>
              <a:rPr lang="en-US" dirty="0"/>
              <a:t> — we automate the tools you already use, like Outlook Classic and Excel, without forcing a migration.”</a:t>
            </a:r>
          </a:p>
          <a:p>
            <a:r>
              <a:rPr lang="en-US" dirty="0"/>
              <a:t>“API-based tools like Zapier or Power Automate are popular, but they often struggle with local desktop versions, locked environments, or custom Excel macros.”</a:t>
            </a:r>
          </a:p>
          <a:p>
            <a:r>
              <a:rPr lang="en-US" dirty="0"/>
              <a:t>“Outsourced portals like Ariba or Coupa can work, but they’re expensive — and they force customers to use a separate system just to place an order.”</a:t>
            </a:r>
          </a:p>
          <a:p>
            <a:r>
              <a:rPr lang="en-US" dirty="0"/>
              <a:t>“Custom middleware or EDI is what large enterprises do, but it usually means a big IT budget and months of setup and maintenance.”</a:t>
            </a:r>
          </a:p>
          <a:p>
            <a:r>
              <a:rPr lang="en-US" dirty="0"/>
              <a:t>“The key advantage of RPA is that it can </a:t>
            </a:r>
            <a:r>
              <a:rPr lang="en-US" i="1" dirty="0"/>
              <a:t>act</a:t>
            </a:r>
            <a:r>
              <a:rPr lang="en-US" dirty="0"/>
              <a:t> across disconnected desktop apps like a human — not just detect patterns.”</a:t>
            </a:r>
          </a:p>
          <a:p>
            <a:r>
              <a:rPr lang="en-US" dirty="0"/>
              <a:t>“So overall, RPA gives the best balance of automation power, local security, and low cost.”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E95905-377A-BA62-42DE-01D8DD467C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129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EDE8E4-5285-2D1B-18E3-DE939CC50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8FD247-1D6D-45AC-87EC-36F5817930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640E92-5FB8-C23F-E538-2B531B6B8B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“This slide is about reliability — the system is designed to be failsafe, with clear exception handling and full logging.”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“If the bot hits an error, it doesn’t stop the whole workflow — the email is isolated into a </a:t>
            </a:r>
            <a:r>
              <a:rPr lang="en-US" b="1" dirty="0"/>
              <a:t>Failed</a:t>
            </a:r>
            <a:r>
              <a:rPr lang="en-US" dirty="0"/>
              <a:t> folder so processing can continue while the issue is investigated.”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“If an order is ambiguous, it’s routed to </a:t>
            </a:r>
            <a:r>
              <a:rPr lang="en-US" b="1" dirty="0" err="1"/>
              <a:t>NeedInfo</a:t>
            </a:r>
            <a:r>
              <a:rPr lang="en-US" dirty="0"/>
              <a:t> for manual review, so we never risk losing data or processing the wrong information.”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“On the file side, every attachment is logged and stored in a </a:t>
            </a:r>
            <a:r>
              <a:rPr lang="en-US" b="1" dirty="0"/>
              <a:t>timestamped subfolder</a:t>
            </a:r>
            <a:r>
              <a:rPr lang="en-US" dirty="0"/>
              <a:t>, so we always have the exact input that was processed.”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“And we maintain an </a:t>
            </a:r>
            <a:r>
              <a:rPr lang="en-US" b="1" dirty="0"/>
              <a:t>Audit Log</a:t>
            </a:r>
            <a:r>
              <a:rPr lang="en-US" dirty="0"/>
              <a:t> that records each transaction with a timestamp, status, and outcome — giving us full traceability end-to-end.”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“Finally, before the bot starts, it runs </a:t>
            </a:r>
            <a:r>
              <a:rPr lang="en-US" b="1" dirty="0"/>
              <a:t>pre-flight checks</a:t>
            </a:r>
            <a:r>
              <a:rPr lang="en-US" dirty="0"/>
              <a:t> to confirm file access and that required applications are ready, which prevents avoidable runtime failures.”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37F13E-957D-660D-E4AF-3970F2510F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FE3F59-B45A-4BD5-B359-612AFB1795B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719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783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385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18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460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927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113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125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981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238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503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829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5E221525-1329-4A6B-904E-CB13DDDCB9F1}" type="datetimeFigureOut">
              <a:rPr lang="en-US" smtClean="0"/>
              <a:t>1/14/2026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AB0C26B5-AD0E-4A47-909C-BD7811373A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1515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5EEEEC-2B78-39DC-AFE8-F77B3A6FE5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1479" y="916140"/>
            <a:ext cx="4443154" cy="108781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Email Order Processing Automation RPA</a:t>
            </a: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4" name="Rectangle 1043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C53311-F043-E5B2-6874-9EF61B8132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/>
              <a:t>Sakka Mohamad-Mario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/>
              <a:t>Zafar Azzam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/>
              <a:t>Al-</a:t>
            </a:r>
            <a:r>
              <a:rPr lang="en-US" sz="1800" dirty="0" err="1"/>
              <a:t>Khalidy</a:t>
            </a:r>
            <a:r>
              <a:rPr lang="en-US" sz="1800" dirty="0"/>
              <a:t> Essam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800" dirty="0"/>
              <a:t>Mahmoud Abdelrahman</a:t>
            </a:r>
          </a:p>
        </p:txBody>
      </p:sp>
      <p:pic>
        <p:nvPicPr>
          <p:cNvPr id="1028" name="Picture 4" descr="UiPath Logo and symbol, meaning, history, PNG, brand">
            <a:extLst>
              <a:ext uri="{FF2B5EF4-FFF2-40B4-BE49-F238E27FC236}">
                <a16:creationId xmlns:a16="http://schemas.microsoft.com/office/drawing/2014/main" id="{9DA939D3-A530-34DD-7F5B-16E999543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85816" y="1589954"/>
            <a:ext cx="6209544" cy="3492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72083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900A664-4320-FAB3-DFDB-56D91E193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3CAF926-E3EB-1B3D-4E21-58676BA9E2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BAEB25-826C-B2B7-377E-C62A32AC7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b="1" dirty="0"/>
              <a:t>Physical Requirements</a:t>
            </a: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929A507-9531-5E62-8BD1-982BE900F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DA983F8-7635-7733-CC88-1EEC5F4128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988013C-EB85-1C14-D759-A1A935EBCE6C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411479" y="2534800"/>
            <a:ext cx="6799262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4"/>
                </a:solidFill>
              </a:rPr>
              <a:t>PR1:</a:t>
            </a:r>
            <a:r>
              <a:rPr lang="en-US" sz="1800" dirty="0">
                <a:solidFill>
                  <a:schemeClr val="accent4"/>
                </a:solidFill>
              </a:rPr>
              <a:t> </a:t>
            </a:r>
            <a:r>
              <a:rPr lang="en-US" sz="1800" dirty="0"/>
              <a:t>Host runs windows 10+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4"/>
                </a:solidFill>
              </a:rPr>
              <a:t>PR2:</a:t>
            </a:r>
            <a:r>
              <a:rPr lang="en-US" sz="1800" dirty="0">
                <a:solidFill>
                  <a:schemeClr val="accent4"/>
                </a:solidFill>
              </a:rPr>
              <a:t> </a:t>
            </a:r>
            <a:r>
              <a:rPr lang="en-US" sz="1800" dirty="0"/>
              <a:t>Host has stable Outlook mailbox access via installed Outlook client.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4"/>
                </a:solidFill>
              </a:rPr>
              <a:t>PR3:</a:t>
            </a:r>
            <a:r>
              <a:rPr lang="en-US" sz="1800" dirty="0">
                <a:solidFill>
                  <a:schemeClr val="accent4"/>
                </a:solidFill>
              </a:rPr>
              <a:t> </a:t>
            </a:r>
            <a:r>
              <a:rPr lang="en-US" sz="1800" dirty="0"/>
              <a:t>Host has read/write permissions for attachments folder, restock file, and orders log paths.</a:t>
            </a:r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lvl="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accent4"/>
                </a:solidFill>
              </a:rPr>
              <a:t>PR4:</a:t>
            </a:r>
            <a:r>
              <a:rPr lang="en-US" sz="1800" dirty="0">
                <a:solidFill>
                  <a:schemeClr val="accent4"/>
                </a:solidFill>
              </a:rPr>
              <a:t> </a:t>
            </a:r>
            <a:r>
              <a:rPr lang="en-US" sz="1800" dirty="0"/>
              <a:t>Host has Microsoft Excel installed for spreadsheet updates.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E26904-EE62-BB0F-3AB4-D47EC082D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1920" y="1800225"/>
            <a:ext cx="34671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35894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2B8D4D-9280-FF9B-BA46-2D58AF8AD3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F2FD231-C1BD-6390-414A-FBA3F6EA8F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D36865-36B6-6677-952A-DB234F488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Quality </a:t>
            </a:r>
            <a:br>
              <a:rPr lang="en-US" b="1" dirty="0">
                <a:solidFill>
                  <a:srgbClr val="FFFFFF"/>
                </a:solidFill>
              </a:rPr>
            </a:br>
            <a:r>
              <a:rPr lang="en-US" b="1" dirty="0">
                <a:solidFill>
                  <a:srgbClr val="FFFFFF"/>
                </a:solidFill>
              </a:rPr>
              <a:t>Assurance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2E0EB70-4861-34DE-92F6-7B29E8C5C8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70431E-7BA0-EFD6-EDE8-AFECA5CE62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B953DD-EC38-7A42-7EB9-348DBE410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78" y="2510108"/>
            <a:ext cx="5951221" cy="4201588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1500" b="1" dirty="0">
                <a:solidFill>
                  <a:schemeClr val="accent4"/>
                </a:solidFill>
              </a:rPr>
              <a:t>Metric 1 </a:t>
            </a:r>
            <a:r>
              <a:rPr lang="en-US" sz="1500" b="1" dirty="0"/>
              <a:t>- Order Extraction Accuracy (Result: 97%)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Formula: Accuracy = (# of true order emails where every extracted line is fully correct) / (total # of true order emails processed)</a:t>
            </a:r>
            <a:br>
              <a:rPr lang="en-US" sz="1500" dirty="0"/>
            </a:br>
            <a:r>
              <a:rPr lang="en-US" sz="1500" dirty="0"/>
              <a:t>Correct only if ProductName, Quantity, </a:t>
            </a:r>
            <a:r>
              <a:rPr lang="en-US" sz="1500" dirty="0" err="1"/>
              <a:t>UnitPrice</a:t>
            </a:r>
            <a:r>
              <a:rPr lang="en-US" sz="1500" dirty="0"/>
              <a:t> match ground truth for all line items.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Data collection scenario: We processed 50 emails. Manually labeled 40 as true order emails. Compared robot output vs labeled ground truth and computed accuracy.</a:t>
            </a:r>
          </a:p>
          <a:p>
            <a:r>
              <a:rPr lang="en-US" sz="1500" b="1" dirty="0">
                <a:solidFill>
                  <a:schemeClr val="accent4"/>
                </a:solidFill>
              </a:rPr>
              <a:t>Metric 2 </a:t>
            </a:r>
            <a:r>
              <a:rPr lang="en-US" sz="1500" b="1" dirty="0"/>
              <a:t>- Fail Rate (Restock File Update) (0%)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Formula: Fail rate = (# of restock file update attempts that failed) / (total # of restock file update attempts)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Data collection scenario: During the same run period, counted every restock update attempt and recorded whether it succeeded or failed; computed fail rate from totals.</a:t>
            </a:r>
          </a:p>
          <a:p>
            <a:endParaRPr lang="en-US" sz="150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FE1D0F0-A28F-6433-C709-62AFB83DA6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35501" y="2510108"/>
            <a:ext cx="2921337" cy="230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17715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825961-7C55-4EEA-D917-1914C19FA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BFF5A19-D731-5A7F-2570-4965C0F657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31B40B-7E9F-48E9-9A25-FE055C908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Implementation: </a:t>
            </a:r>
            <a:br>
              <a:rPr lang="en-US" b="1" dirty="0">
                <a:solidFill>
                  <a:srgbClr val="FFFFFF"/>
                </a:solidFill>
              </a:rPr>
            </a:br>
            <a:r>
              <a:rPr lang="en-US" b="1" dirty="0">
                <a:solidFill>
                  <a:srgbClr val="FFFFFF"/>
                </a:solidFill>
              </a:rPr>
              <a:t>Local Automation Stack</a:t>
            </a: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8998E18-8FE5-E2CB-2ADD-9E814877A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7C3BDF-E5FF-7D69-D973-1148F96A05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B0D8660-9F6D-96BC-3CBD-ECB51A37F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79" y="2510108"/>
            <a:ext cx="4855845" cy="4201588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500" dirty="0"/>
              <a:t>The system leverages a robust, local technology stack to ensure high performance, security, and seamless integration with existing desktop tools.</a:t>
            </a:r>
          </a:p>
          <a:p>
            <a:pPr>
              <a:lnSpc>
                <a:spcPct val="100000"/>
              </a:lnSpc>
            </a:pPr>
            <a:endParaRPr lang="en-US" sz="1500" dirty="0"/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UiPath Studio: </a:t>
            </a:r>
            <a:r>
              <a:rPr lang="en-US" sz="1500" dirty="0"/>
              <a:t>The core engine used to build modular and stable automation sequences.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Outlook Classic: </a:t>
            </a:r>
            <a:r>
              <a:rPr lang="en-US" sz="1500" dirty="0"/>
              <a:t>Direct local integration for fetching</a:t>
            </a:r>
            <a:br>
              <a:rPr lang="en-US" sz="1500" dirty="0"/>
            </a:br>
            <a:r>
              <a:rPr lang="en-US" sz="1500" dirty="0"/>
              <a:t>unread order emails and routing.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Microsoft Excel: </a:t>
            </a:r>
            <a:r>
              <a:rPr lang="en-US" sz="1500" dirty="0"/>
              <a:t>Local storage and management of the restock spreadsheet and audit logs.</a:t>
            </a:r>
          </a:p>
          <a:p>
            <a:pPr marL="285750" indent="-28575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Local Security: </a:t>
            </a:r>
            <a:r>
              <a:rPr lang="en-US" sz="1500" dirty="0"/>
              <a:t>All data processing and storage </a:t>
            </a:r>
            <a:r>
              <a:rPr lang="en-US" dirty="0"/>
              <a:t>remain on</a:t>
            </a:r>
            <a:r>
              <a:rPr lang="en-US" sz="1500" dirty="0"/>
              <a:t> the workstation for maximum control.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31D0C62-88B2-1B63-E82B-1BF95CED30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23342" y="1553798"/>
            <a:ext cx="1987732" cy="1882921"/>
          </a:xfrm>
          <a:prstGeom prst="rect">
            <a:avLst/>
          </a:prstGeom>
        </p:spPr>
      </p:pic>
      <p:pic>
        <p:nvPicPr>
          <p:cNvPr id="3" name="Graphic 10">
            <a:extLst>
              <a:ext uri="{FF2B5EF4-FFF2-40B4-BE49-F238E27FC236}">
                <a16:creationId xmlns:a16="http://schemas.microsoft.com/office/drawing/2014/main" id="{1E6DE670-E621-396D-02C2-9E7B8D605B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76265" y="1735152"/>
            <a:ext cx="1987732" cy="1847007"/>
          </a:xfrm>
          <a:prstGeom prst="rect">
            <a:avLst/>
          </a:prstGeom>
        </p:spPr>
      </p:pic>
      <p:pic>
        <p:nvPicPr>
          <p:cNvPr id="4" name="Picture 4" descr="UiPath Logo and symbol, meaning, history, PNG, brand">
            <a:extLst>
              <a:ext uri="{FF2B5EF4-FFF2-40B4-BE49-F238E27FC236}">
                <a16:creationId xmlns:a16="http://schemas.microsoft.com/office/drawing/2014/main" id="{A68F70C7-B4F7-5621-B7BC-990541504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23342" y="3582159"/>
            <a:ext cx="4340655" cy="227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755723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DB24F32-480F-9FC5-6F88-A1F34FC544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F22C6CF-1ECF-F0B7-7E43-92910CC75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408C80-82FE-F154-44E5-DA07D74E7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Business Logic: Priority &amp; Routing</a:t>
            </a: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94DB1F-36D8-196D-9C16-EE2A214E4F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00DC564-853D-ED47-50E5-9C2E850AF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298A689-AEA2-6C84-88AA-4318115A9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79" y="2510108"/>
            <a:ext cx="4855845" cy="4201588"/>
          </a:xfrm>
        </p:spPr>
        <p:txBody>
          <a:bodyPr vert="horz" lIns="91440" tIns="45720" rIns="91440" bIns="45720" rtlCol="0">
            <a:noAutofit/>
          </a:bodyPr>
          <a:lstStyle/>
          <a:p>
            <a:r>
              <a:rPr lang="en-US" sz="1500" dirty="0"/>
              <a:t>The system applies deterministic rules to categorize orders and manage email workflow automatically.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 err="1">
                <a:solidFill>
                  <a:schemeClr val="accent4"/>
                </a:solidFill>
              </a:rPr>
              <a:t>HighPriority</a:t>
            </a:r>
            <a:r>
              <a:rPr lang="en-US" sz="1500" dirty="0"/>
              <a:t> is assigned when order totals exceed the "Fast Delivery" price threshold.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Standard</a:t>
            </a:r>
            <a:r>
              <a:rPr lang="en-US" sz="1500" dirty="0"/>
              <a:t> status is the default for all other valid, </a:t>
            </a:r>
            <a:r>
              <a:rPr lang="en-US" sz="1500" dirty="0" err="1"/>
              <a:t>parseable</a:t>
            </a:r>
            <a:r>
              <a:rPr lang="en-US" sz="1500" dirty="0"/>
              <a:t> orders.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 err="1">
                <a:solidFill>
                  <a:schemeClr val="accent4"/>
                </a:solidFill>
              </a:rPr>
              <a:t>NeedInfo</a:t>
            </a:r>
            <a:r>
              <a:rPr lang="en-US" sz="1500" b="1" dirty="0">
                <a:solidFill>
                  <a:schemeClr val="accent4"/>
                </a:solidFill>
              </a:rPr>
              <a:t> </a:t>
            </a:r>
            <a:r>
              <a:rPr lang="en-US" sz="1500" dirty="0"/>
              <a:t>routing</a:t>
            </a:r>
            <a:r>
              <a:rPr lang="en-US" sz="1500" b="1" dirty="0">
                <a:solidFill>
                  <a:schemeClr val="accent4"/>
                </a:solidFill>
              </a:rPr>
              <a:t> </a:t>
            </a:r>
            <a:r>
              <a:rPr lang="en-US" sz="1500" dirty="0"/>
              <a:t>flags ambiguous orders for manual review to prevent data loss.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Outcome</a:t>
            </a:r>
            <a:r>
              <a:rPr lang="en-US" sz="1500" dirty="0"/>
              <a:t> folders ensure clear separation between processed,</a:t>
            </a:r>
            <a:r>
              <a:rPr lang="en-US" sz="1500" dirty="0">
                <a:solidFill>
                  <a:schemeClr val="accent4"/>
                </a:solidFill>
              </a:rPr>
              <a:t> </a:t>
            </a:r>
            <a:r>
              <a:rPr lang="en-US" sz="1500" dirty="0"/>
              <a:t>high priority, and manual review items.</a:t>
            </a:r>
          </a:p>
          <a:p>
            <a:endParaRPr lang="en-US" sz="140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27BACA15-F948-6C67-EC03-E905A571AE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3332" y="1441998"/>
            <a:ext cx="3974003" cy="397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244220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559DC9F-9FD1-5927-FE3F-3E07EDCF2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C983609F-A1D9-35C6-B62A-0A04D00FA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C5681E-525B-16D4-7B02-E2E65CAB65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Business Logic: Delivery &amp; ETA</a:t>
            </a: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1921E8-5FDA-D172-2580-ED9D60791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E8849C7-A674-24AF-843C-F58635296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6C38AF0-ADA4-8EBA-63DC-BBCBE196B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79" y="2510108"/>
            <a:ext cx="4855845" cy="4201588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500" dirty="0"/>
              <a:t>The system automatically computes delivery estimates to provide customers with accurate and timely order fulfillment information.</a:t>
            </a:r>
          </a:p>
          <a:p>
            <a:pPr>
              <a:lnSpc>
                <a:spcPct val="100000"/>
              </a:lnSpc>
            </a:pP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Fast Delivery: </a:t>
            </a:r>
            <a:r>
              <a:rPr lang="en-US" sz="1500" dirty="0">
                <a:solidFill>
                  <a:srgbClr val="E2E8F0"/>
                </a:solidFill>
              </a:rPr>
              <a:t>Today plus Fast days (applied to all high priority orders).</a:t>
            </a: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Slow Delivery: </a:t>
            </a:r>
            <a:r>
              <a:rPr lang="en-US" sz="1500" dirty="0">
                <a:solidFill>
                  <a:srgbClr val="E2E8F0"/>
                </a:solidFill>
              </a:rPr>
              <a:t>Today plus Slow days (applied to orders with high item quantities).</a:t>
            </a: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Standard Delivery: </a:t>
            </a:r>
            <a:r>
              <a:rPr lang="en-US" sz="1500" dirty="0">
                <a:solidFill>
                  <a:srgbClr val="E2E8F0"/>
                </a:solidFill>
              </a:rPr>
              <a:t>Today plus Slow days (applied to orders with high item quantities).</a:t>
            </a: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Automated Communication: </a:t>
            </a:r>
            <a:r>
              <a:rPr lang="en-US" sz="1500" dirty="0">
                <a:solidFill>
                  <a:srgbClr val="E2E8F0"/>
                </a:solidFill>
              </a:rPr>
              <a:t>Estimates are included in the instant email reply sent to the customer.</a:t>
            </a:r>
            <a:endParaRPr lang="en-US" sz="1500" dirty="0"/>
          </a:p>
          <a:p>
            <a:endParaRPr lang="en-US" sz="150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6E0AC6B4-AA11-24ED-4497-511AF08081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7790" y="1206326"/>
            <a:ext cx="4742099" cy="474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869738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50CE899-D841-CA8D-2E90-5B990D222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67A8BEE-F131-BE7C-9D39-002944477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EFA6F7-3475-B298-72A9-E66AD218E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Reliability: Exception Handling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43D111-31F3-D88E-429E-A1808E226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88B7769-7E36-93A3-36BA-2C0A99DBB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79DD153-582E-D1E8-090F-E25352A7F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79" y="2510108"/>
            <a:ext cx="4855845" cy="4201588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500" dirty="0">
                <a:solidFill>
                  <a:srgbClr val="E2E8F0"/>
                </a:solidFill>
              </a:rPr>
              <a:t>The system ensures data integrity and operational continuity through intelligent exception management and comprehensive logging.</a:t>
            </a:r>
          </a:p>
          <a:p>
            <a:pPr>
              <a:lnSpc>
                <a:spcPct val="100000"/>
              </a:lnSpc>
            </a:pP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 err="1">
                <a:solidFill>
                  <a:schemeClr val="accent4"/>
                </a:solidFill>
              </a:rPr>
              <a:t>NeedInfo</a:t>
            </a:r>
            <a:r>
              <a:rPr lang="en-US" sz="1500" b="1" dirty="0">
                <a:solidFill>
                  <a:schemeClr val="accent4"/>
                </a:solidFill>
              </a:rPr>
              <a:t> Routing: </a:t>
            </a:r>
            <a:r>
              <a:rPr lang="en-US" sz="1500" dirty="0">
                <a:solidFill>
                  <a:srgbClr val="E2E8F0"/>
                </a:solidFill>
              </a:rPr>
              <a:t>Flagging ambiguous orders for manual review.</a:t>
            </a: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Failed Folder: </a:t>
            </a:r>
            <a:r>
              <a:rPr lang="en-US" sz="1500" dirty="0">
                <a:solidFill>
                  <a:srgbClr val="E2E8F0"/>
                </a:solidFill>
              </a:rPr>
              <a:t>Isolating system errors for immediate troubleshooting.</a:t>
            </a: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Outcome Folders: </a:t>
            </a:r>
            <a:r>
              <a:rPr lang="en-US" sz="1500" dirty="0">
                <a:solidFill>
                  <a:srgbClr val="E2E8F0"/>
                </a:solidFill>
              </a:rPr>
              <a:t>Clear separation between Processed and Priority items.</a:t>
            </a: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Audit Logs: </a:t>
            </a:r>
            <a:r>
              <a:rPr lang="en-US" sz="1500" dirty="0">
                <a:solidFill>
                  <a:srgbClr val="E2E8F0"/>
                </a:solidFill>
              </a:rPr>
              <a:t>Local CSV recording of every transaction for traceability.</a:t>
            </a:r>
            <a:endParaRPr lang="en-US" sz="1500" dirty="0"/>
          </a:p>
          <a:p>
            <a:endParaRPr lang="en-US" sz="150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914A093-D76B-0E51-0A19-CACB8FCF80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7790" y="1206326"/>
            <a:ext cx="4742099" cy="474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41734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1F0EC88-56D6-74FD-E875-68BD26D90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E09E5CA-F585-6054-B7CA-28F53D3DC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5EDE9E-1115-8E46-293A-76E75037C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ts val="3200"/>
              </a:lnSpc>
            </a:pPr>
            <a:r>
              <a:rPr lang="en-US" b="1" dirty="0">
                <a:solidFill>
                  <a:srgbClr val="FFFFFF"/>
                </a:solidFill>
              </a:rPr>
              <a:t>Future Potential: Scaling &amp; Enhancements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6C14F7-A6F6-1C34-01FD-D3AA63E87A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888FD68-8930-2B2D-3D4A-9E46EDA21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DB38BDD-EE7C-0E11-8BD9-6385CAB02A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79" y="2510108"/>
            <a:ext cx="4855845" cy="4201588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100000"/>
              </a:lnSpc>
            </a:pPr>
            <a:r>
              <a:rPr lang="en-US" sz="1500" dirty="0">
                <a:solidFill>
                  <a:srgbClr val="E2E8F0"/>
                </a:solidFill>
              </a:rPr>
              <a:t>The project roadmap focuses on expanding system capabilities and transitioning to more robust data management architectures.</a:t>
            </a:r>
          </a:p>
          <a:p>
            <a:pPr>
              <a:lnSpc>
                <a:spcPct val="100000"/>
              </a:lnSpc>
            </a:pP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Multi-Format Expansion: </a:t>
            </a:r>
            <a:r>
              <a:rPr lang="en-US" sz="1500" dirty="0">
                <a:solidFill>
                  <a:srgbClr val="E2E8F0"/>
                </a:solidFill>
              </a:rPr>
              <a:t>Adding support for PDF attachments and more diverse email layouts.</a:t>
            </a: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Advanced Analytics: </a:t>
            </a:r>
            <a:r>
              <a:rPr lang="en-US" sz="1500" dirty="0">
                <a:solidFill>
                  <a:srgbClr val="E2E8F0"/>
                </a:solidFill>
              </a:rPr>
              <a:t>Generating local reports on order trends and processing efficiency from audit logs.</a:t>
            </a: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Database Transition: </a:t>
            </a:r>
            <a:r>
              <a:rPr lang="en-US" sz="1500" dirty="0">
                <a:solidFill>
                  <a:srgbClr val="E2E8F0"/>
                </a:solidFill>
              </a:rPr>
              <a:t>Moving from Excel to a local SQLite database for improved data integrity and concurrency.</a:t>
            </a:r>
            <a:endParaRPr lang="en-US" sz="1500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4"/>
                </a:solidFill>
              </a:rPr>
              <a:t>Audit Logs: </a:t>
            </a:r>
            <a:r>
              <a:rPr lang="en-US" sz="1500" dirty="0">
                <a:solidFill>
                  <a:srgbClr val="E2E8F0"/>
                </a:solidFill>
              </a:rPr>
              <a:t>Real-time checks against product availability and customer account status.</a:t>
            </a:r>
            <a:endParaRPr lang="en-US" sz="1500" dirty="0"/>
          </a:p>
          <a:p>
            <a:endParaRPr lang="en-US" sz="150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B7CD1948-2A09-3CCF-D6BB-D9E3E4482B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7790" y="1206326"/>
            <a:ext cx="4742099" cy="4742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293020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609A8DF-5141-B99D-18D8-7BBBD72AFF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B0817C3-4881-6757-A06B-2FC36EDA86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CF00D-DF8D-4FEC-972F-25C4EE0A9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ts val="3200"/>
              </a:lnSpc>
            </a:pPr>
            <a:r>
              <a:rPr lang="en-US" sz="4000" b="1" dirty="0">
                <a:solidFill>
                  <a:srgbClr val="FFFFFF"/>
                </a:solidFill>
              </a:rPr>
              <a:t>Demo Time</a:t>
            </a:r>
            <a:endParaRPr lang="en-US" sz="40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0F0A38-94DF-5694-F56C-01A558DF9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4CA21B-4190-9B7B-42A2-81887F92C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32820199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ysEngProjDemo">
            <a:hlinkClick r:id="" action="ppaction://media"/>
            <a:extLst>
              <a:ext uri="{FF2B5EF4-FFF2-40B4-BE49-F238E27FC236}">
                <a16:creationId xmlns:a16="http://schemas.microsoft.com/office/drawing/2014/main" id="{1AA77E3E-9A89-3DF9-5E7F-7991200D58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3138" y="468640"/>
            <a:ext cx="10525723" cy="592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61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1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F0D9F5F-EB35-06D5-B0AB-93D034256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0719311-18D2-96C2-4117-A0C215ABE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3AE609-B93C-7444-0610-3C9D98CFF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ts val="3200"/>
              </a:lnSpc>
            </a:pPr>
            <a:r>
              <a:rPr lang="en-US" sz="4000" b="1" dirty="0">
                <a:solidFill>
                  <a:srgbClr val="FFFFFF"/>
                </a:solidFill>
              </a:rPr>
              <a:t>Thank You!</a:t>
            </a:r>
            <a:endParaRPr lang="en-US" sz="40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9FB628D-CA2E-7BFA-EDF9-0297D8EF4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C8E60B4-B554-3449-0BED-D6036DFF2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CE65272-18E1-0AF0-D640-B29418F988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79" y="2510108"/>
            <a:ext cx="4855845" cy="4201588"/>
          </a:xfr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ts val="2200"/>
              </a:lnSpc>
            </a:pPr>
            <a:r>
              <a:rPr lang="en-US" sz="2800" dirty="0">
                <a:solidFill>
                  <a:srgbClr val="E2E8F0"/>
                </a:solidFill>
              </a:rPr>
              <a:t>Questions &amp; Answers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16292507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B9EE3F3-89B7-43C3-8651-C4C968309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B15413-791F-2FF6-D806-E8D00CF69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Problem: </a:t>
            </a:r>
            <a:b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Manual Bottlenecks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AE4636-AEEC-45D6-84D4-7AC2DA48EC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D9CE0F4-2EB2-4F1F-8AAC-DB3571D9F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47CAFD7-E59D-CE4A-8FEF-1DF45D3A2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500" dirty="0"/>
              <a:t>Manual order processing creates significant operational challenges that hinder business growth and efficiency:</a:t>
            </a:r>
          </a:p>
          <a:p>
            <a:endParaRPr lang="en-US" sz="1500" dirty="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500" dirty="0"/>
              <a:t>High manual effort required for reading emails</a:t>
            </a:r>
            <a:br>
              <a:rPr lang="en-US" sz="1500" dirty="0"/>
            </a:br>
            <a:r>
              <a:rPr lang="en-US" sz="1500" dirty="0"/>
              <a:t>and extracting data.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500" dirty="0"/>
              <a:t>Accuracy risks associated with manual data entry into Excel sheets.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500" dirty="0"/>
              <a:t>Traceability gaps in tracking processed orders and attachments.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1500" dirty="0"/>
              <a:t>Response delays for high-value orders due to manual queues.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6DD889A-F332-464C-DB6A-C06A27BF43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30388" y="625683"/>
            <a:ext cx="5551280" cy="555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25124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53DDB4-5D9A-234E-6DDD-0C12688885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714D85B-509D-7FE3-2A5A-7BB9605B33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8D725B-CFA7-3B75-66FE-4BF21CFAB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Solution: Automated Processing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37A21A-25C4-43B5-B3F2-A37B5B7417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C5BDAC-6895-EF39-0182-2258C2F8EE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1EBF0A-3F36-1900-A048-EDA56DAA87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80" y="2684095"/>
            <a:ext cx="4443154" cy="349286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500" dirty="0"/>
              <a:t>A robust RPA-based automation framework designed to transform manual email order handling into a seamless, local workflow: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Automated detection of order emails using keywords.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Reliable extraction from Labeled, CSV, and Pipe formats.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Instant updates to the local restock spreadsheet.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Intelligent routing to Processed or Priority folders.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0396208A-1347-F857-4FBD-F26879E59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830388" y="625683"/>
            <a:ext cx="5551280" cy="5551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19187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34AE3AD-48CF-6763-5B42-77356C775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A14B2F9-A7C9-ACE9-D3E6-A860AF18A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A5A793-6853-A0A6-EBE0-886E4F48F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Implementation Approaches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2CF0FAE-595E-1599-3A32-7A05477B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526ADA0-1352-BD37-FB57-F55CCB9D3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4E4A38-11DF-CA45-232F-4CD28D8B04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1480" y="2684094"/>
            <a:ext cx="6613264" cy="3945305"/>
          </a:xfrm>
        </p:spPr>
        <p:txBody>
          <a:bodyPr vert="horz" lIns="91440" tIns="45720" rIns="91440" bIns="45720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Our RPA Solution:</a:t>
            </a:r>
            <a:r>
              <a:rPr lang="en-US" dirty="0">
                <a:solidFill>
                  <a:schemeClr val="accent4"/>
                </a:solidFill>
              </a:rPr>
              <a:t> </a:t>
            </a:r>
            <a:r>
              <a:rPr lang="en-US" dirty="0"/>
              <a:t>Focuses on "Surface Integration" using </a:t>
            </a:r>
            <a:r>
              <a:rPr lang="en-US" b="1" dirty="0"/>
              <a:t>UiPath</a:t>
            </a:r>
            <a:r>
              <a:rPr lang="en-US" dirty="0"/>
              <a:t> to work with the software you already have, such as </a:t>
            </a:r>
            <a:r>
              <a:rPr lang="en-US" b="1" dirty="0"/>
              <a:t>Outlook Classic</a:t>
            </a:r>
            <a:r>
              <a:rPr lang="en-US" dirty="0"/>
              <a:t> and </a:t>
            </a:r>
            <a:r>
              <a:rPr lang="en-US" b="1" dirty="0"/>
              <a:t>Excel</a:t>
            </a:r>
            <a:r>
              <a:rPr lang="en-US" dirty="0"/>
              <a:t>, without needing to change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API-Based Integration:</a:t>
            </a:r>
            <a:r>
              <a:rPr lang="en-US" dirty="0">
                <a:solidFill>
                  <a:schemeClr val="accent4"/>
                </a:solidFill>
              </a:rPr>
              <a:t> </a:t>
            </a:r>
            <a:r>
              <a:rPr lang="en-US" dirty="0"/>
              <a:t>Requires software to have "open doors" or APIs to communicate, which tools like </a:t>
            </a:r>
            <a:r>
              <a:rPr lang="en-US" b="1" dirty="0"/>
              <a:t>Zapier</a:t>
            </a:r>
            <a:r>
              <a:rPr lang="en-US" dirty="0"/>
              <a:t>, </a:t>
            </a:r>
            <a:r>
              <a:rPr lang="en-US" b="1" dirty="0"/>
              <a:t>Make.com</a:t>
            </a:r>
            <a:r>
              <a:rPr lang="en-US" dirty="0"/>
              <a:t>, or </a:t>
            </a:r>
            <a:r>
              <a:rPr lang="en-US" b="1" dirty="0"/>
              <a:t>Power Automate Cloud</a:t>
            </a:r>
            <a:r>
              <a:rPr lang="en-US" dirty="0"/>
              <a:t> use, but many local or older desktop versions do not support these connections.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Outsourced Portals:</a:t>
            </a:r>
            <a:r>
              <a:rPr lang="en-US" dirty="0">
                <a:solidFill>
                  <a:schemeClr val="accent4"/>
                </a:solidFill>
              </a:rPr>
              <a:t> </a:t>
            </a:r>
            <a:r>
              <a:rPr lang="en-US" dirty="0"/>
              <a:t>Moves the work to a third-party website like </a:t>
            </a:r>
            <a:r>
              <a:rPr lang="en-US" b="1" dirty="0"/>
              <a:t>SAP Ariba</a:t>
            </a:r>
            <a:r>
              <a:rPr lang="en-US" dirty="0"/>
              <a:t>, </a:t>
            </a:r>
            <a:r>
              <a:rPr lang="en-US" b="1" dirty="0"/>
              <a:t>Coupa</a:t>
            </a:r>
            <a:r>
              <a:rPr lang="en-US" dirty="0"/>
              <a:t>, or </a:t>
            </a:r>
            <a:r>
              <a:rPr lang="en-US" b="1" dirty="0"/>
              <a:t>Oracle NetSuite</a:t>
            </a:r>
            <a:r>
              <a:rPr lang="en-US" dirty="0"/>
              <a:t>, which takes the data out of your direct control and adds recurring subscription costs.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Custom Middleware:</a:t>
            </a:r>
            <a:r>
              <a:rPr lang="en-US" dirty="0">
                <a:solidFill>
                  <a:schemeClr val="accent4"/>
                </a:solidFill>
              </a:rPr>
              <a:t> </a:t>
            </a:r>
            <a:r>
              <a:rPr lang="en-US" dirty="0"/>
              <a:t>Involves building separate "bridge" software using platforms like </a:t>
            </a:r>
            <a:r>
              <a:rPr lang="en-US" b="1" dirty="0"/>
              <a:t>MuleSoft</a:t>
            </a:r>
            <a:r>
              <a:rPr lang="en-US" dirty="0"/>
              <a:t>, </a:t>
            </a:r>
            <a:r>
              <a:rPr lang="en-US" b="1" dirty="0"/>
              <a:t>IBM App Connect</a:t>
            </a:r>
            <a:r>
              <a:rPr lang="en-US" dirty="0"/>
              <a:t>, or </a:t>
            </a:r>
            <a:r>
              <a:rPr lang="en-US" b="1" dirty="0"/>
              <a:t>Custom Python Scripts</a:t>
            </a:r>
            <a:r>
              <a:rPr lang="en-US" dirty="0"/>
              <a:t>, which is expensive to develop and requires a dedicated IT team to maintain.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36DD3D7-95F1-D047-9538-3EC102709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7368" y="1942355"/>
            <a:ext cx="4047206" cy="4047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9469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34530BB0-0054-277F-FEA1-A7BAA0A12A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1479" y="128870"/>
            <a:ext cx="11142234" cy="652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407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BED588-ABC5-4C2E-0344-D4E83C13C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phic 10">
            <a:extLst>
              <a:ext uri="{FF2B5EF4-FFF2-40B4-BE49-F238E27FC236}">
                <a16:creationId xmlns:a16="http://schemas.microsoft.com/office/drawing/2014/main" id="{D66CD146-339B-7C3A-4112-673D59100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1479" y="134116"/>
            <a:ext cx="11142234" cy="651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4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E1A8125-483A-80DF-41B1-140D839A55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2BE5E18-1E85-2E65-4EBC-CCBDAF9BD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B77616-9E1F-AD55-6881-7D0A24A95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b="1" dirty="0"/>
              <a:t>Operational Requirements</a:t>
            </a: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78CB94-F6DE-D55D-DCD4-D3B2C8B13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EE97245-D787-990B-5904-A2A8E9933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70A42D9-1B88-0D07-9AA8-CFEE6D4C3897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411479" y="2554579"/>
            <a:ext cx="6799262" cy="28227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OR1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The solution shall operate on a Windows 10+ workstation with Outlook Classic and Microsoft Excel installed.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OR2</a:t>
            </a:r>
            <a:r>
              <a:rPr lang="en-US" dirty="0"/>
              <a:t> The solution shall process a configured Outlook mailbox account and shall send follow up emails from the same account.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OR3</a:t>
            </a:r>
            <a:r>
              <a:rPr lang="en-US" dirty="0">
                <a:solidFill>
                  <a:schemeClr val="accent4"/>
                </a:solidFill>
              </a:rPr>
              <a:t> </a:t>
            </a:r>
            <a:r>
              <a:rPr lang="en-US" dirty="0"/>
              <a:t>The solution shall run on a daily schedule configured by the operator. The default run time is 23:45.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OR4</a:t>
            </a:r>
            <a:r>
              <a:rPr lang="en-US" dirty="0"/>
              <a:t> The solution shall process at most 50 emails per run by default and shall allow this value to be configured.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OR5</a:t>
            </a:r>
            <a:r>
              <a:rPr lang="en-US" dirty="0"/>
              <a:t> The solution shall process only unread emails by default and shall allow this behavior to be configured.</a:t>
            </a:r>
          </a:p>
        </p:txBody>
      </p:sp>
    </p:spTree>
    <p:extLst>
      <p:ext uri="{BB962C8B-B14F-4D97-AF65-F5344CB8AC3E}">
        <p14:creationId xmlns:p14="http://schemas.microsoft.com/office/powerpoint/2010/main" val="1222627814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CA10C1-5381-10D2-8EB6-14D95E9D4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6921D78-09F2-4BD7-0121-E668908F9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D1A8E8-7C2D-75C2-7142-B81CF5538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b="1" dirty="0"/>
              <a:t>Functional Requirements</a:t>
            </a: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1FB764-5AE7-0A23-35DA-1E6FE1CFC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C1F0F62-C30E-C7B4-5B1F-670FC663BD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2356C7E-7B79-D85E-9EDC-D58601D11F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37368" y="2276509"/>
            <a:ext cx="4047206" cy="3378898"/>
          </a:xfrm>
          <a:prstGeom prst="rect">
            <a:avLst/>
          </a:prstGeom>
        </p:spPr>
      </p:pic>
      <p:sp>
        <p:nvSpPr>
          <p:cNvPr id="5" name="Rectangle 3">
            <a:extLst>
              <a:ext uri="{FF2B5EF4-FFF2-40B4-BE49-F238E27FC236}">
                <a16:creationId xmlns:a16="http://schemas.microsoft.com/office/drawing/2014/main" id="{C782D934-7589-724B-A807-C53BEF0BC9E7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411479" y="2283446"/>
            <a:ext cx="6799262" cy="3365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FR0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End-to-end automated processing of order emails 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FR1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Read order emails from Outlook mailbox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FR2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Filter emails using subject keywords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FR3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Extract order lines from supported formats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FR4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Compute totals, priority, and ETA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FR5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Save email attachments in structured folders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FR6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Update local restock spreadsheet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FR7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Send confirmation or follow-up emails</a:t>
            </a:r>
          </a:p>
        </p:txBody>
      </p:sp>
    </p:spTree>
    <p:extLst>
      <p:ext uri="{BB962C8B-B14F-4D97-AF65-F5344CB8AC3E}">
        <p14:creationId xmlns:p14="http://schemas.microsoft.com/office/powerpoint/2010/main" val="3848369806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2A2982D-70F6-A075-1BC3-F0BC6F8F3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3360917-2340-89C6-1CC1-9C167A814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92FE25-2C7A-39D4-1EAB-9D9986878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91443"/>
            <a:ext cx="4443154" cy="10878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400" b="1" dirty="0"/>
              <a:t>Non-Functional Requirements</a:t>
            </a:r>
            <a:endParaRPr lang="en-US" sz="3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8797F4-D2B4-DF73-819B-9F7233D921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54CC46-DCAD-644F-0402-2CD5869A7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5541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5A44DF-9B35-371C-793F-E45C3C692FB1}"/>
              </a:ext>
            </a:extLst>
          </p:cNvPr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411479" y="2490460"/>
            <a:ext cx="6799262" cy="2951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NFR1</a:t>
            </a:r>
            <a:r>
              <a:rPr lang="en-US" b="1" dirty="0"/>
              <a:t> (Performance):</a:t>
            </a:r>
            <a:r>
              <a:rPr lang="en-US" dirty="0"/>
              <a:t> ≤ </a:t>
            </a:r>
            <a:r>
              <a:rPr lang="en-US" b="1" dirty="0"/>
              <a:t>30s per email</a:t>
            </a:r>
            <a:r>
              <a:rPr lang="en-US" dirty="0"/>
              <a:t> (normal conditions).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NFR2</a:t>
            </a:r>
            <a:r>
              <a:rPr lang="en-US" b="1" dirty="0"/>
              <a:t> (Reliability):</a:t>
            </a:r>
            <a:r>
              <a:rPr lang="en-US" dirty="0"/>
              <a:t> ≥ </a:t>
            </a:r>
            <a:r>
              <a:rPr lang="en-US" b="1" dirty="0"/>
              <a:t>95% successful runs</a:t>
            </a:r>
            <a:r>
              <a:rPr lang="en-US" dirty="0"/>
              <a:t> (no crashes).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NFR3</a:t>
            </a:r>
            <a:r>
              <a:rPr lang="en-US" b="1" dirty="0"/>
              <a:t> (Traceability):</a:t>
            </a:r>
            <a:r>
              <a:rPr lang="en-US" dirty="0"/>
              <a:t> </a:t>
            </a:r>
            <a:r>
              <a:rPr lang="en-US" b="1" dirty="0"/>
              <a:t>CSV log</a:t>
            </a:r>
            <a:r>
              <a:rPr lang="en-US" dirty="0"/>
              <a:t> with timestamp, order ID, final status folder, attachment path.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NFR4</a:t>
            </a:r>
            <a:r>
              <a:rPr lang="en-US" b="1" dirty="0"/>
              <a:t> (Data minimization):</a:t>
            </a:r>
            <a:r>
              <a:rPr lang="en-US" dirty="0"/>
              <a:t> </a:t>
            </a:r>
            <a:r>
              <a:rPr lang="en-US" b="1" dirty="0"/>
              <a:t>No full email body stored</a:t>
            </a:r>
            <a:r>
              <a:rPr lang="en-US" dirty="0"/>
              <a:t>; log only metadata.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NFR5</a:t>
            </a:r>
            <a:r>
              <a:rPr lang="en-US" b="1" dirty="0"/>
              <a:t> (Access control):</a:t>
            </a:r>
            <a:r>
              <a:rPr lang="en-US" dirty="0"/>
              <a:t> Files stored in </a:t>
            </a:r>
            <a:r>
              <a:rPr lang="en-US" b="1" dirty="0"/>
              <a:t>restricted local directory</a:t>
            </a:r>
            <a:r>
              <a:rPr lang="en-US" dirty="0"/>
              <a:t> (robot user + optional admin only).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4"/>
                </a:solidFill>
              </a:rPr>
              <a:t>NFR6</a:t>
            </a:r>
            <a:r>
              <a:rPr lang="en-US" b="1" dirty="0"/>
              <a:t> (Maintainability):</a:t>
            </a:r>
            <a:r>
              <a:rPr lang="en-US" dirty="0"/>
              <a:t> Settings editable via </a:t>
            </a:r>
            <a:r>
              <a:rPr lang="en-US" b="1" dirty="0"/>
              <a:t>settings form</a:t>
            </a:r>
            <a:r>
              <a:rPr lang="en-US" dirty="0"/>
              <a:t> (no workflow edits).</a:t>
            </a:r>
          </a:p>
        </p:txBody>
      </p:sp>
    </p:spTree>
    <p:extLst>
      <p:ext uri="{BB962C8B-B14F-4D97-AF65-F5344CB8AC3E}">
        <p14:creationId xmlns:p14="http://schemas.microsoft.com/office/powerpoint/2010/main" val="415930543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Systems Engineering Presentation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5B0E1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C0A3E416-13B0-4CFE-8B85-8989D8AEFB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696</TotalTime>
  <Words>3400</Words>
  <Application>Microsoft Office PowerPoint</Application>
  <PresentationFormat>Widescreen</PresentationFormat>
  <Paragraphs>207</Paragraphs>
  <Slides>19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Office Theme</vt:lpstr>
      <vt:lpstr>Email Order Processing Automation RPA</vt:lpstr>
      <vt:lpstr>The Problem:  Manual Bottlenecks</vt:lpstr>
      <vt:lpstr>The Solution: Automated Processing</vt:lpstr>
      <vt:lpstr>Implementation Approaches</vt:lpstr>
      <vt:lpstr>PowerPoint Presentation</vt:lpstr>
      <vt:lpstr>PowerPoint Presentation</vt:lpstr>
      <vt:lpstr>Operational Requirements</vt:lpstr>
      <vt:lpstr>Functional Requirements</vt:lpstr>
      <vt:lpstr>Non-Functional Requirements</vt:lpstr>
      <vt:lpstr>Physical Requirements</vt:lpstr>
      <vt:lpstr>Quality  Assurance</vt:lpstr>
      <vt:lpstr>Implementation:  Local Automation Stack</vt:lpstr>
      <vt:lpstr>Business Logic: Priority &amp; Routing</vt:lpstr>
      <vt:lpstr>Business Logic: Delivery &amp; ETA</vt:lpstr>
      <vt:lpstr>Reliability: Exception Handling</vt:lpstr>
      <vt:lpstr>Future Potential: Scaling &amp; Enhancements</vt:lpstr>
      <vt:lpstr>Demo Time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abdmariotest@outlook.com</dc:creator>
  <cp:lastModifiedBy>abdmariotest@outlook.com</cp:lastModifiedBy>
  <cp:revision>229</cp:revision>
  <dcterms:created xsi:type="dcterms:W3CDTF">2026-01-05T22:07:09Z</dcterms:created>
  <dcterms:modified xsi:type="dcterms:W3CDTF">2026-01-14T17:10:01Z</dcterms:modified>
</cp:coreProperties>
</file>

<file path=docProps/thumbnail.jpeg>
</file>